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63" r:id="rId22"/>
  </p:sldIdLst>
  <p:sldSz cx="14630400" cy="8229600"/>
  <p:notesSz cx="8229600" cy="14630400"/>
  <p:embeddedFontLst>
    <p:embeddedFont>
      <p:font typeface="Candara Light" panose="020E0502030303020204" pitchFamily="34" charset="0"/>
      <p:regular r:id="rId24"/>
      <p:italic r:id="rId25"/>
    </p:embeddedFont>
    <p:embeddedFont>
      <p:font typeface="Century" panose="02040604050505020304" pitchFamily="18" charset="0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Perpetua Titling MT" panose="02020502060505020804" pitchFamily="18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old" panose="02000000000000000000" charset="0"/>
      <p:bold r:id="rId37"/>
    </p:embeddedFont>
    <p:embeddedFont>
      <p:font typeface="Roboto Medium" panose="02000000000000000000" pitchFamily="2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01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1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67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00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9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31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96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2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96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6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66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93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55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0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MTIwYTQxZjgtZjhhOC00YjUyLWI0NmUtNzRiNzQ5MmVjZDU5IiwidCI6ImM2ZTU0OWIzLTVmNDUtNDAzMi1hYWU5LWQ0MjQ0ZGM1YjJjNCJ9&amp;pageName=b7a1679c32d953ba051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13456" y="1892187"/>
            <a:ext cx="6023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IPL Analysis 2021-2023</a:t>
            </a:r>
            <a:endParaRPr lang="en-US" sz="4800" dirty="0">
              <a:latin typeface="Perpetua Titling MT" panose="020205020605050208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74402" y="38370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Aptos" panose="020B0004020202020204" pitchFamily="34" charset="0"/>
                <a:ea typeface="Roboto" pitchFamily="34" charset="-122"/>
                <a:cs typeface="Roboto" pitchFamily="34" charset="-120"/>
              </a:rPr>
              <a:t>An in-depth analysis of the Indian Premier League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Aptos" panose="020B0004020202020204" pitchFamily="34" charset="0"/>
                <a:ea typeface="Roboto" pitchFamily="34" charset="-122"/>
                <a:cs typeface="Roboto" pitchFamily="34" charset="-120"/>
              </a:rPr>
              <a:t>                                from 2021 to 2023.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933331" y="73956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 by 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98419" y="5208389"/>
            <a:ext cx="12632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5933331" y="7675716"/>
            <a:ext cx="188964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V Arun Kumar</a:t>
            </a:r>
            <a:endParaRPr lang="en-US" sz="2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A55B4F-6123-9B2C-1220-6F088DE20EEB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A218B-C1DE-5B05-DEBD-B0BF5041039D}"/>
              </a:ext>
            </a:extLst>
          </p:cNvPr>
          <p:cNvSpPr txBox="1"/>
          <p:nvPr/>
        </p:nvSpPr>
        <p:spPr>
          <a:xfrm>
            <a:off x="2867144" y="37454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F965EA2C-F124-083E-620F-EB3C31D3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2" name="Picture 11" descr="A dolphin and text on a black background&#10;&#10;AI-generated content may be incorrect.">
            <a:extLst>
              <a:ext uri="{FF2B5EF4-FFF2-40B4-BE49-F238E27FC236}">
                <a16:creationId xmlns:a16="http://schemas.microsoft.com/office/drawing/2014/main" id="{86F97FC1-BA4A-1D6D-7E80-82963141B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8298" y="7435536"/>
            <a:ext cx="1152525" cy="714375"/>
          </a:xfrm>
          <a:prstGeom prst="rect">
            <a:avLst/>
          </a:prstGeom>
        </p:spPr>
      </p:pic>
      <p:pic>
        <p:nvPicPr>
          <p:cNvPr id="16" name="Picture 15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B24411C8-175D-25AC-320E-EFB6E5D15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9692" y="7577064"/>
            <a:ext cx="1565282" cy="610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2081" y="235298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Primary INSIGHTS FOR BATSMEN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5" name="Text 3"/>
          <p:cNvSpPr/>
          <p:nvPr/>
        </p:nvSpPr>
        <p:spPr>
          <a:xfrm>
            <a:off x="9574057" y="2889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2139508" y="2952051"/>
            <a:ext cx="6201646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Top 5 batsmen based on past 3 years boundary %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00800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Minimum 60 Balls Faced in Each Season</a:t>
            </a: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BA5B8272-2E30-91AD-190A-E02EA5C811FD}"/>
              </a:ext>
            </a:extLst>
          </p:cNvPr>
          <p:cNvSpPr/>
          <p:nvPr/>
        </p:nvSpPr>
        <p:spPr>
          <a:xfrm>
            <a:off x="8571055" y="6303655"/>
            <a:ext cx="545662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Andre Russell (75.70% - Boundary%)</a:t>
            </a:r>
          </a:p>
        </p:txBody>
      </p:sp>
      <p:pic>
        <p:nvPicPr>
          <p:cNvPr id="12" name="Picture 11" descr="A person in a purple shirt with his arms crossed&#10;&#10;AI-generated content may be incorrect.">
            <a:extLst>
              <a:ext uri="{FF2B5EF4-FFF2-40B4-BE49-F238E27FC236}">
                <a16:creationId xmlns:a16="http://schemas.microsoft.com/office/drawing/2014/main" id="{88A1B9A5-1188-6690-37DD-5CF71E54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357" y="3441891"/>
            <a:ext cx="2762024" cy="2762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914E1B-EE2A-F799-C83A-F6839A3D2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731" y="3955885"/>
            <a:ext cx="4289754" cy="23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2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2081" y="235298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Primary INSIGHTS FOR BOWLERs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5" name="Text 3"/>
          <p:cNvSpPr/>
          <p:nvPr/>
        </p:nvSpPr>
        <p:spPr>
          <a:xfrm>
            <a:off x="9574057" y="2889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1016859" y="2993947"/>
            <a:ext cx="7273397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Top 10 bowlers based on past 3 years total wickets taken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00800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Minimum 60 Balls Bowled  in Each Season</a:t>
            </a: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BA5B8272-2E30-91AD-190A-E02EA5C811FD}"/>
              </a:ext>
            </a:extLst>
          </p:cNvPr>
          <p:cNvSpPr/>
          <p:nvPr/>
        </p:nvSpPr>
        <p:spPr>
          <a:xfrm>
            <a:off x="8571055" y="6303655"/>
            <a:ext cx="545662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MohammedShami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(67 – Wickets)</a:t>
            </a:r>
          </a:p>
        </p:txBody>
      </p:sp>
      <p:pic>
        <p:nvPicPr>
          <p:cNvPr id="13" name="Picture 12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C44D49AA-9686-014D-639D-A4C27D2C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411" y="2690537"/>
            <a:ext cx="3613118" cy="361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47FFC-5318-820D-2A77-3B03C41BC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82" y="3637151"/>
            <a:ext cx="3394334" cy="33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4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2081" y="235298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Primary INSIGHTS FOR BOWLERS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5" name="Text 3"/>
          <p:cNvSpPr/>
          <p:nvPr/>
        </p:nvSpPr>
        <p:spPr>
          <a:xfrm>
            <a:off x="9574057" y="2889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1600052" y="2993947"/>
            <a:ext cx="6780103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Top 10 bowlers based on past 3 years bowling average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00800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Minimum 60 Balls Bowled in Each Season</a:t>
            </a: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44A982E9-E9BD-CE2B-1D64-CC6C925D4618}"/>
              </a:ext>
            </a:extLst>
          </p:cNvPr>
          <p:cNvSpPr/>
          <p:nvPr/>
        </p:nvSpPr>
        <p:spPr>
          <a:xfrm>
            <a:off x="8821647" y="6180603"/>
            <a:ext cx="545662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Andre Russell (18.23 – Bowling Average)</a:t>
            </a:r>
          </a:p>
        </p:txBody>
      </p:sp>
      <p:pic>
        <p:nvPicPr>
          <p:cNvPr id="17" name="Picture 16" descr="A person in a purple shirt with his arms crossed&#10;&#10;AI-generated content may be incorrect.">
            <a:extLst>
              <a:ext uri="{FF2B5EF4-FFF2-40B4-BE49-F238E27FC236}">
                <a16:creationId xmlns:a16="http://schemas.microsoft.com/office/drawing/2014/main" id="{C9C310DD-5A67-76D2-7AFA-E9D3A805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324" y="3243454"/>
            <a:ext cx="2762024" cy="276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98423-3ADC-64F0-FEC5-7568F8CA4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333" y="3673789"/>
            <a:ext cx="3734656" cy="38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4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2081" y="235298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Primary INSIGHTS FOR BOWLERS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5" name="Text 3"/>
          <p:cNvSpPr/>
          <p:nvPr/>
        </p:nvSpPr>
        <p:spPr>
          <a:xfrm>
            <a:off x="9574057" y="2889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1858571" y="3026037"/>
            <a:ext cx="6358997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Top 10 bowlers based on past 3 years economy rate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00800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Minimum 60 Balls Bowled in Each Season</a:t>
            </a: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BA5B8272-2E30-91AD-190A-E02EA5C811FD}"/>
              </a:ext>
            </a:extLst>
          </p:cNvPr>
          <p:cNvSpPr/>
          <p:nvPr/>
        </p:nvSpPr>
        <p:spPr>
          <a:xfrm>
            <a:off x="8571055" y="6303655"/>
            <a:ext cx="545662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Sunil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Narine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(6.60 – Economy)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66BC98-1272-7C81-D0D4-61335649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516" y="3001409"/>
            <a:ext cx="3050313" cy="3050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581465-8866-B07D-0794-95DD7670B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344" y="3719750"/>
            <a:ext cx="3771916" cy="333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1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2081" y="235298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Primary INSIGHTS FOR BOWLERS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5" name="Text 3"/>
          <p:cNvSpPr/>
          <p:nvPr/>
        </p:nvSpPr>
        <p:spPr>
          <a:xfrm>
            <a:off x="9574057" y="2889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1858571" y="3001409"/>
            <a:ext cx="631515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Top 5 bowlers based on past 3 years dot ball %.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00800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Minimum 60 Balls Bowled in Each Season</a:t>
            </a: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BA5B8272-2E30-91AD-190A-E02EA5C811FD}"/>
              </a:ext>
            </a:extLst>
          </p:cNvPr>
          <p:cNvSpPr/>
          <p:nvPr/>
        </p:nvSpPr>
        <p:spPr>
          <a:xfrm>
            <a:off x="8571055" y="6303655"/>
            <a:ext cx="545662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Mohammed Siraj (47.71% - Dot Ball %)</a:t>
            </a:r>
          </a:p>
        </p:txBody>
      </p:sp>
      <p:pic>
        <p:nvPicPr>
          <p:cNvPr id="11" name="Picture 10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6D7482B4-B4E1-D9FA-C0AE-15E071A9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751" y="3252442"/>
            <a:ext cx="2835235" cy="2835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8FB9A4-D859-DC24-73AA-2C7575DA8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07" y="3958261"/>
            <a:ext cx="4603086" cy="28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3040" y="265904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Primary INSIGHTS by teams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1683025" y="3186993"/>
            <a:ext cx="545662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Top 4 teams based on past 3 years winning %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3FBF1-6908-A248-56B7-862AC3D4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269"/>
          <a:stretch/>
        </p:blipFill>
        <p:spPr>
          <a:xfrm>
            <a:off x="1202271" y="4114800"/>
            <a:ext cx="6769227" cy="1549224"/>
          </a:xfrm>
          <a:prstGeom prst="rect">
            <a:avLst/>
          </a:prstGeom>
        </p:spPr>
      </p:pic>
      <p:pic>
        <p:nvPicPr>
          <p:cNvPr id="13" name="Picture 12" descr="A gold lion with a crown and text&#10;&#10;AI-generated content may be incorrect.">
            <a:extLst>
              <a:ext uri="{FF2B5EF4-FFF2-40B4-BE49-F238E27FC236}">
                <a16:creationId xmlns:a16="http://schemas.microsoft.com/office/drawing/2014/main" id="{7F757C37-42E4-CFE1-E874-59B938914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27" y="2512087"/>
            <a:ext cx="1783959" cy="1783959"/>
          </a:xfrm>
          <a:prstGeom prst="rect">
            <a:avLst/>
          </a:prstGeom>
        </p:spPr>
      </p:pic>
      <p:pic>
        <p:nvPicPr>
          <p:cNvPr id="15" name="Picture 14" descr="A logo of a lion&#10;&#10;AI-generated content may be incorrect.">
            <a:extLst>
              <a:ext uri="{FF2B5EF4-FFF2-40B4-BE49-F238E27FC236}">
                <a16:creationId xmlns:a16="http://schemas.microsoft.com/office/drawing/2014/main" id="{F8E7181F-4AF8-577E-B1F7-FDE8C616D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6115" y="2512087"/>
            <a:ext cx="1618759" cy="1618759"/>
          </a:xfrm>
          <a:prstGeom prst="rect">
            <a:avLst/>
          </a:prstGeom>
        </p:spPr>
      </p:pic>
      <p:pic>
        <p:nvPicPr>
          <p:cNvPr id="17" name="Picture 16" descr="A logo of a sports team&#10;&#10;AI-generated content may be incorrect.">
            <a:extLst>
              <a:ext uri="{FF2B5EF4-FFF2-40B4-BE49-F238E27FC236}">
                <a16:creationId xmlns:a16="http://schemas.microsoft.com/office/drawing/2014/main" id="{439063C5-1CBC-8A1E-C461-F223F5A8F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613" y="4475533"/>
            <a:ext cx="2014690" cy="201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6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3040" y="265904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Primary INSIGHTS by teams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1298015" y="3186993"/>
            <a:ext cx="6534543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Top 2 teams with the highest number of wins achieved by chasing targets over the past 3 years.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A7EAECD-C893-53F1-A5C2-011571D3DB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0" t="15210" r="5657"/>
          <a:stretch/>
        </p:blipFill>
        <p:spPr>
          <a:xfrm>
            <a:off x="2351881" y="4332493"/>
            <a:ext cx="3549316" cy="1308558"/>
          </a:xfrm>
          <a:prstGeom prst="rect">
            <a:avLst/>
          </a:prstGeom>
        </p:spPr>
      </p:pic>
      <p:pic>
        <p:nvPicPr>
          <p:cNvPr id="11" name="Picture 10" descr="A logo of a sports team&#10;&#10;AI-generated content may be incorrect.">
            <a:extLst>
              <a:ext uri="{FF2B5EF4-FFF2-40B4-BE49-F238E27FC236}">
                <a16:creationId xmlns:a16="http://schemas.microsoft.com/office/drawing/2014/main" id="{FCA74A4E-B568-770B-F13E-F63BB43D3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503" y="3701637"/>
            <a:ext cx="2570270" cy="2570270"/>
          </a:xfrm>
          <a:prstGeom prst="rect">
            <a:avLst/>
          </a:prstGeom>
        </p:spPr>
      </p:pic>
      <p:pic>
        <p:nvPicPr>
          <p:cNvPr id="14" name="Picture 13" descr="A purple and yellow logo&#10;&#10;AI-generated content may be incorrect.">
            <a:extLst>
              <a:ext uri="{FF2B5EF4-FFF2-40B4-BE49-F238E27FC236}">
                <a16:creationId xmlns:a16="http://schemas.microsoft.com/office/drawing/2014/main" id="{2B590C24-01A5-127C-370E-CEA6EEE33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773" y="353459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9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1339" y="265904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SECONDARY INSIGHTS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3233335" y="2376948"/>
            <a:ext cx="8533551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Orange &amp; purple cap player ( Prediction)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men wearing sports uniforms&#10;&#10;AI-generated content may be incorrect.">
            <a:extLst>
              <a:ext uri="{FF2B5EF4-FFF2-40B4-BE49-F238E27FC236}">
                <a16:creationId xmlns:a16="http://schemas.microsoft.com/office/drawing/2014/main" id="{0038EE03-C39F-A0E1-6812-7EAFAB5A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691"/>
          <a:stretch/>
        </p:blipFill>
        <p:spPr>
          <a:xfrm>
            <a:off x="1316900" y="3238867"/>
            <a:ext cx="4530448" cy="3852957"/>
          </a:xfrm>
          <a:prstGeom prst="rect">
            <a:avLst/>
          </a:prstGeom>
        </p:spPr>
      </p:pic>
      <p:pic>
        <p:nvPicPr>
          <p:cNvPr id="4" name="Picture 3" descr="A group of men wearing sports uniforms&#10;&#10;AI-generated content may be incorrect.">
            <a:extLst>
              <a:ext uri="{FF2B5EF4-FFF2-40B4-BE49-F238E27FC236}">
                <a16:creationId xmlns:a16="http://schemas.microsoft.com/office/drawing/2014/main" id="{BD06F8CC-1F1E-4C4B-D091-B282C2BB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234"/>
          <a:stretch/>
        </p:blipFill>
        <p:spPr>
          <a:xfrm>
            <a:off x="7482061" y="3238866"/>
            <a:ext cx="5276112" cy="3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5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1339" y="265904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SECONDARY INSIGHTS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2980669" y="1921972"/>
            <a:ext cx="9336801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Top 4 qualifying teams &amp; Winner and runner-up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B86942-7FC6-2DB1-9F0A-BCC9AAE5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213"/>
          <a:stretch/>
        </p:blipFill>
        <p:spPr>
          <a:xfrm>
            <a:off x="1549368" y="2515571"/>
            <a:ext cx="7294299" cy="4896119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2AD012-D0E1-B1F2-0598-ED234234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738"/>
          <a:stretch/>
        </p:blipFill>
        <p:spPr>
          <a:xfrm>
            <a:off x="10614263" y="2515570"/>
            <a:ext cx="2466769" cy="48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6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1339" y="265904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SECONDARY INSIGHTS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774753" y="1738227"/>
            <a:ext cx="729429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Pick your top 3 all-rounders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DFAB67-1FF5-20D7-B368-243B4A15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1" t="2268" r="2321" b="5631"/>
          <a:stretch/>
        </p:blipFill>
        <p:spPr>
          <a:xfrm>
            <a:off x="1624263" y="2355003"/>
            <a:ext cx="10996863" cy="51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0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8860" y="1010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Agenda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8801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29226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880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IPL </a:t>
            </a:r>
            <a:r>
              <a:rPr lang="en-US" sz="2200" b="1" dirty="0" err="1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Hsitory</a:t>
            </a:r>
            <a:endParaRPr lang="en-US" sz="2200" b="1" dirty="0">
              <a:latin typeface="Perpetua Titling MT" panose="020205020605050208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337054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About IPL details and history.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8801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13737" y="30076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2880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Problem Statement</a:t>
            </a:r>
            <a:endParaRPr lang="en-US" sz="2200" b="1" dirty="0">
              <a:latin typeface="Perpetua Titling MT" panose="020205020605050208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3790" y="42154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62641" y="434292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530906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Project</a:t>
            </a:r>
            <a:r>
              <a:rPr lang="en-US" sz="2200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 </a:t>
            </a:r>
            <a:r>
              <a:rPr lang="en-US" sz="2200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Overview</a:t>
            </a:r>
            <a:endParaRPr lang="en-US" sz="2200" b="1" dirty="0">
              <a:latin typeface="Perpetua Titling MT" panose="020205020605050208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30906" y="470582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Outline the project's objectives and data.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8667" y="42154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529956" y="43429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8165783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Insights</a:t>
            </a:r>
            <a:endParaRPr lang="en-US" sz="2200" b="1" dirty="0">
              <a:latin typeface="Perpetua Titling MT" panose="020205020605050208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165783" y="470582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key Insights.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5506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78860" y="56691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1530906" y="5550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Dashboard Showcase</a:t>
            </a:r>
            <a:endParaRPr lang="en-US" sz="2200" b="1" dirty="0">
              <a:latin typeface="Perpetua Titling MT" panose="020205020605050208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530906" y="604111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 a visual dashboard of key performance indicators.</a:t>
            </a:r>
            <a:endParaRPr lang="en-US" sz="17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521169D-BF6E-84E4-08DF-6AB6B0E82740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15FD6426-7AB9-B5CE-C7A7-03878673DA4E}"/>
              </a:ext>
            </a:extLst>
          </p:cNvPr>
          <p:cNvSpPr/>
          <p:nvPr/>
        </p:nvSpPr>
        <p:spPr>
          <a:xfrm>
            <a:off x="8165783" y="322094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About this Project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1181" y="1338194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Dashboard showcase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774753" y="3642671"/>
            <a:ext cx="729429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hlinkClick r:id="rId3"/>
              </a:rPr>
              <a:t>Click Here to Dashboard</a:t>
            </a:r>
            <a:endParaRPr 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68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79905" y="8669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SPECIAL THANKS TO 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1DDDF-E6F2-1E77-FD9A-A7DE66210188}"/>
              </a:ext>
            </a:extLst>
          </p:cNvPr>
          <p:cNvSpPr txBox="1"/>
          <p:nvPr/>
        </p:nvSpPr>
        <p:spPr>
          <a:xfrm>
            <a:off x="1285634" y="5523790"/>
            <a:ext cx="4527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HEMANAND SIR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3FD73-4509-CCCA-0EA6-B004ADAF46E7}"/>
              </a:ext>
            </a:extLst>
          </p:cNvPr>
          <p:cNvSpPr txBox="1"/>
          <p:nvPr/>
        </p:nvSpPr>
        <p:spPr>
          <a:xfrm>
            <a:off x="7590184" y="5523790"/>
            <a:ext cx="56926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" panose="02040604050505020304" pitchFamily="18" charset="0"/>
              </a:rPr>
              <a:t>DHAVAL PATEL SIR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19673E-27FA-8846-9825-EE817F5F4AF9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7507760F-2662-F21C-CE9D-FB4669A45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804" y="2705810"/>
            <a:ext cx="2457743" cy="2457743"/>
          </a:xfrm>
          <a:prstGeom prst="rect">
            <a:avLst/>
          </a:prstGeom>
        </p:spPr>
      </p:pic>
      <p:pic>
        <p:nvPicPr>
          <p:cNvPr id="13" name="Picture 12" descr="A person wearing glasses and a plaid shirt&#10;&#10;AI-generated content may be incorrect.">
            <a:extLst>
              <a:ext uri="{FF2B5EF4-FFF2-40B4-BE49-F238E27FC236}">
                <a16:creationId xmlns:a16="http://schemas.microsoft.com/office/drawing/2014/main" id="{9B95061D-C303-8C26-2D08-AA639AC3B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651" y="2705809"/>
            <a:ext cx="2457743" cy="2457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3328" y="328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IPL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History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45756" y="151852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153388" y="1584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Started in 2008</a:t>
            </a:r>
            <a:endParaRPr lang="en-US" sz="2200" b="1" dirty="0">
              <a:latin typeface="Perpetua Titling MT" panose="020205020605050208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20895" y="205568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b="1" dirty="0">
                <a:solidFill>
                  <a:schemeClr val="bg1"/>
                </a:solidFill>
              </a:rPr>
              <a:t>Indian Premier League (IPL)</a:t>
            </a:r>
            <a:r>
              <a:rPr lang="en-US" sz="1600" dirty="0">
                <a:solidFill>
                  <a:schemeClr val="bg1"/>
                </a:solidFill>
              </a:rPr>
              <a:t> was launched in </a:t>
            </a:r>
            <a:r>
              <a:rPr lang="en-US" sz="1600" b="1" dirty="0">
                <a:solidFill>
                  <a:schemeClr val="bg1"/>
                </a:solidFill>
              </a:rPr>
              <a:t>2008</a:t>
            </a:r>
            <a:r>
              <a:rPr lang="en-US" sz="1600" dirty="0">
                <a:solidFill>
                  <a:schemeClr val="bg1"/>
                </a:solidFill>
              </a:rPr>
              <a:t> by the </a:t>
            </a:r>
            <a:r>
              <a:rPr lang="en-US" sz="1600" b="1" dirty="0">
                <a:solidFill>
                  <a:schemeClr val="bg1"/>
                </a:solidFill>
              </a:rPr>
              <a:t>Board of Control for Cricket in India (BCCI)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6" y="148549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33555" y="1582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b="1" dirty="0">
                <a:solidFill>
                  <a:schemeClr val="bg1"/>
                </a:solidFill>
                <a:latin typeface="Perpetua Titling MT" panose="02020502060505020804" pitchFamily="18" charset="0"/>
              </a:rPr>
              <a:t>Most </a:t>
            </a:r>
            <a:r>
              <a:rPr lang="en-US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Successful</a:t>
            </a:r>
            <a:r>
              <a:rPr lang="en-US" b="1" dirty="0">
                <a:solidFill>
                  <a:schemeClr val="bg1"/>
                </a:solidFill>
                <a:latin typeface="Perpetua Titling MT" panose="02020502060505020804" pitchFamily="18" charset="0"/>
              </a:rPr>
              <a:t> Teams</a:t>
            </a:r>
          </a:p>
        </p:txBody>
      </p:sp>
      <p:sp>
        <p:nvSpPr>
          <p:cNvPr id="9" name="Text 6"/>
          <p:cNvSpPr/>
          <p:nvPr/>
        </p:nvSpPr>
        <p:spPr>
          <a:xfrm>
            <a:off x="10333555" y="212573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CSK &amp; MI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Have each won IPL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5 titles.</a:t>
            </a:r>
            <a:endParaRPr lang="en-US" sz="1750" b="1" dirty="0"/>
          </a:p>
        </p:txBody>
      </p:sp>
      <p:sp>
        <p:nvSpPr>
          <p:cNvPr id="10" name="Shape 7"/>
          <p:cNvSpPr/>
          <p:nvPr/>
        </p:nvSpPr>
        <p:spPr>
          <a:xfrm>
            <a:off x="6099809" y="3560204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80189" y="3738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000" b="1" dirty="0">
                <a:solidFill>
                  <a:schemeClr val="bg1"/>
                </a:solidFill>
                <a:latin typeface="Perpetua Titling MT" panose="02020502060505020804" pitchFamily="18" charset="0"/>
              </a:rPr>
              <a:t>Season Duration</a:t>
            </a:r>
          </a:p>
        </p:txBody>
      </p:sp>
      <p:sp>
        <p:nvSpPr>
          <p:cNvPr id="12" name="Text 9"/>
          <p:cNvSpPr/>
          <p:nvPr/>
        </p:nvSpPr>
        <p:spPr>
          <a:xfrm>
            <a:off x="6220895" y="413338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</a:rPr>
              <a:t>Held </a:t>
            </a:r>
            <a:r>
              <a:rPr lang="en-US" sz="1600" b="1" dirty="0">
                <a:solidFill>
                  <a:schemeClr val="bg1"/>
                </a:solidFill>
              </a:rPr>
              <a:t>annually between March and May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</a:rPr>
              <a:t>lasting about </a:t>
            </a:r>
            <a:r>
              <a:rPr lang="en-US" sz="1600" b="1" dirty="0">
                <a:solidFill>
                  <a:schemeClr val="bg1"/>
                </a:solidFill>
              </a:rPr>
              <a:t>2 months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163A438-2464-C3E5-772A-10F494960BC3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38A682C0-624F-B707-145B-3742F9C6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80" y="0"/>
            <a:ext cx="5486400" cy="8229600"/>
          </a:xfrm>
          <a:prstGeom prst="rect">
            <a:avLst/>
          </a:prstGeom>
        </p:spPr>
      </p:pic>
      <p:sp>
        <p:nvSpPr>
          <p:cNvPr id="16" name="Shape 7">
            <a:extLst>
              <a:ext uri="{FF2B5EF4-FFF2-40B4-BE49-F238E27FC236}">
                <a16:creationId xmlns:a16="http://schemas.microsoft.com/office/drawing/2014/main" id="{0B76B1F1-C431-550E-6850-80113C1DC080}"/>
              </a:ext>
            </a:extLst>
          </p:cNvPr>
          <p:cNvSpPr/>
          <p:nvPr/>
        </p:nvSpPr>
        <p:spPr>
          <a:xfrm>
            <a:off x="10171866" y="3560204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EB43BD92-01C1-5C8F-FD1B-3BA2049FD5CF}"/>
              </a:ext>
            </a:extLst>
          </p:cNvPr>
          <p:cNvSpPr/>
          <p:nvPr/>
        </p:nvSpPr>
        <p:spPr>
          <a:xfrm>
            <a:off x="10333555" y="4017833"/>
            <a:ext cx="3742373" cy="43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</a:rPr>
              <a:t>It's a </a:t>
            </a:r>
            <a:r>
              <a:rPr lang="en-US" sz="1600" b="1" dirty="0">
                <a:solidFill>
                  <a:schemeClr val="bg1"/>
                </a:solidFill>
              </a:rPr>
              <a:t>T20 (Twenty20)</a:t>
            </a:r>
            <a:r>
              <a:rPr lang="en-US" sz="1600" dirty="0">
                <a:solidFill>
                  <a:schemeClr val="bg1"/>
                </a:solidFill>
              </a:rPr>
              <a:t> cricket league with </a:t>
            </a:r>
          </a:p>
          <a:p>
            <a:pPr>
              <a:lnSpc>
                <a:spcPts val="2850"/>
              </a:lnSpc>
            </a:pPr>
            <a:r>
              <a:rPr lang="en-US" sz="1600" b="1" dirty="0">
                <a:solidFill>
                  <a:schemeClr val="bg1"/>
                </a:solidFill>
              </a:rPr>
              <a:t>franchise-based teams</a:t>
            </a:r>
            <a:r>
              <a:rPr lang="en-US" sz="1600" dirty="0">
                <a:solidFill>
                  <a:schemeClr val="bg1"/>
                </a:solidFill>
              </a:rPr>
              <a:t> playing</a:t>
            </a:r>
          </a:p>
        </p:txBody>
      </p:sp>
      <p:sp>
        <p:nvSpPr>
          <p:cNvPr id="2" name="Text 8">
            <a:extLst>
              <a:ext uri="{FF2B5EF4-FFF2-40B4-BE49-F238E27FC236}">
                <a16:creationId xmlns:a16="http://schemas.microsoft.com/office/drawing/2014/main" id="{7C5D5D10-FFF7-F90D-B241-5E9C924EA608}"/>
              </a:ext>
            </a:extLst>
          </p:cNvPr>
          <p:cNvSpPr/>
          <p:nvPr/>
        </p:nvSpPr>
        <p:spPr>
          <a:xfrm>
            <a:off x="10333554" y="3635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chemeClr val="bg1"/>
                </a:solidFill>
                <a:latin typeface="Perpetua Titling MT" panose="02020502060505020804" pitchFamily="18" charset="0"/>
              </a:rPr>
              <a:t>Format</a:t>
            </a:r>
            <a:endParaRPr lang="en-US" sz="2200" b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E0EA8741-84DB-5F4F-3281-E6A91658AFC1}"/>
              </a:ext>
            </a:extLst>
          </p:cNvPr>
          <p:cNvSpPr/>
          <p:nvPr/>
        </p:nvSpPr>
        <p:spPr>
          <a:xfrm>
            <a:off x="6094264" y="5388888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B59D1276-24F0-7F01-C87B-43D82B357FA8}"/>
              </a:ext>
            </a:extLst>
          </p:cNvPr>
          <p:cNvSpPr/>
          <p:nvPr/>
        </p:nvSpPr>
        <p:spPr>
          <a:xfrm>
            <a:off x="6220895" y="5443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solidFill>
                  <a:schemeClr val="bg1"/>
                </a:solidFill>
                <a:latin typeface="Perpetua Titling MT" panose="02020502060505020804" pitchFamily="18" charset="0"/>
              </a:rPr>
              <a:t>Team Ownership</a:t>
            </a:r>
            <a:endParaRPr lang="en-US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05F07587-AAD9-791F-FAAF-1F29CD95661E}"/>
              </a:ext>
            </a:extLst>
          </p:cNvPr>
          <p:cNvSpPr/>
          <p:nvPr/>
        </p:nvSpPr>
        <p:spPr>
          <a:xfrm>
            <a:off x="6215350" y="588947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</a:rPr>
              <a:t>Teams are owned by </a:t>
            </a:r>
            <a:r>
              <a:rPr lang="en-US" sz="1600" b="1" dirty="0">
                <a:solidFill>
                  <a:schemeClr val="bg1"/>
                </a:solidFill>
              </a:rPr>
              <a:t>corporate houses, </a:t>
            </a:r>
          </a:p>
          <a:p>
            <a:pPr>
              <a:lnSpc>
                <a:spcPts val="2850"/>
              </a:lnSpc>
            </a:pPr>
            <a:r>
              <a:rPr lang="en-US" sz="1600" b="1" dirty="0">
                <a:solidFill>
                  <a:schemeClr val="bg1"/>
                </a:solidFill>
              </a:rPr>
              <a:t>celebrities and business tycoons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0DFB47AF-2B0C-55F0-4370-01ABB36D3905}"/>
              </a:ext>
            </a:extLst>
          </p:cNvPr>
          <p:cNvSpPr/>
          <p:nvPr/>
        </p:nvSpPr>
        <p:spPr>
          <a:xfrm>
            <a:off x="10171866" y="5409835"/>
            <a:ext cx="3664863" cy="1676706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8C1CB502-0E85-5A9A-9109-60A926A43FF1}"/>
              </a:ext>
            </a:extLst>
          </p:cNvPr>
          <p:cNvSpPr/>
          <p:nvPr/>
        </p:nvSpPr>
        <p:spPr>
          <a:xfrm>
            <a:off x="10333553" y="5455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solidFill>
                  <a:schemeClr val="bg1"/>
                </a:solidFill>
                <a:latin typeface="Perpetua Titling MT" panose="02020502060505020804" pitchFamily="18" charset="0"/>
              </a:rPr>
              <a:t>Global Popularity</a:t>
            </a: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7A206E65-4C39-3254-4B0C-8AE4759E8BFA}"/>
              </a:ext>
            </a:extLst>
          </p:cNvPr>
          <p:cNvSpPr/>
          <p:nvPr/>
        </p:nvSpPr>
        <p:spPr>
          <a:xfrm>
            <a:off x="10292952" y="586826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</a:rPr>
              <a:t>IPL is one of the </a:t>
            </a:r>
            <a:r>
              <a:rPr lang="en-US" sz="1600" b="1" dirty="0">
                <a:solidFill>
                  <a:schemeClr val="bg1"/>
                </a:solidFill>
              </a:rPr>
              <a:t>richest and most-watched </a:t>
            </a:r>
          </a:p>
          <a:p>
            <a:pPr>
              <a:lnSpc>
                <a:spcPts val="2850"/>
              </a:lnSpc>
            </a:pPr>
            <a:r>
              <a:rPr lang="en-US" sz="1600" b="1" dirty="0">
                <a:solidFill>
                  <a:schemeClr val="bg1"/>
                </a:solidFill>
              </a:rPr>
              <a:t>cricket leagues globally</a:t>
            </a:r>
            <a:r>
              <a:rPr lang="en-US" sz="1600" dirty="0">
                <a:solidFill>
                  <a:schemeClr val="bg1"/>
                </a:solidFill>
              </a:rPr>
              <a:t>, broadcast in over </a:t>
            </a:r>
          </a:p>
          <a:p>
            <a:pPr>
              <a:lnSpc>
                <a:spcPts val="2850"/>
              </a:lnSpc>
            </a:pPr>
            <a:r>
              <a:rPr lang="en-US" sz="1600" b="1" dirty="0">
                <a:solidFill>
                  <a:schemeClr val="bg1"/>
                </a:solidFill>
              </a:rPr>
              <a:t>120 countries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7" grpId="0" animBg="1"/>
      <p:bldP spid="2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2824" y="9851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Problem Statement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2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09074" y="4577807"/>
            <a:ext cx="10808794" cy="1870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600" i="0" dirty="0">
              <a:solidFill>
                <a:schemeClr val="bg1"/>
              </a:solidFill>
              <a:effectLst/>
              <a:latin typeface="Candara Light" panose="020E0502030303020204" pitchFamily="34" charset="0"/>
            </a:endParaRPr>
          </a:p>
          <a:p>
            <a:endParaRPr lang="en-US" sz="1600" i="0" dirty="0">
              <a:solidFill>
                <a:schemeClr val="bg1"/>
              </a:solidFill>
              <a:effectLst/>
              <a:latin typeface="Candara Light" panose="020E0502030303020204" pitchFamily="34" charset="0"/>
            </a:endParaRPr>
          </a:p>
          <a:p>
            <a:r>
              <a:rPr lang="en-US" sz="1600" i="0" dirty="0">
                <a:solidFill>
                  <a:schemeClr val="bg1"/>
                </a:solidFill>
                <a:effectLst/>
                <a:latin typeface="Candara Light" panose="020E0502030303020204" pitchFamily="34" charset="0"/>
              </a:rPr>
              <a:t> They wanted to get more traffic to their website by releasing a special edition magazine </a:t>
            </a:r>
          </a:p>
          <a:p>
            <a:r>
              <a:rPr lang="en-US" sz="1600" i="0" dirty="0">
                <a:solidFill>
                  <a:schemeClr val="bg1"/>
                </a:solidFill>
                <a:effectLst/>
                <a:latin typeface="Candara Light" panose="020E0502030303020204" pitchFamily="34" charset="0"/>
              </a:rPr>
              <a:t>on </a:t>
            </a:r>
            <a:r>
              <a:rPr lang="en-US" sz="1600" i="0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Candara Light" panose="020E0502030303020204" pitchFamily="34" charset="0"/>
              </a:rPr>
              <a:t>IPL 2024</a:t>
            </a:r>
            <a:r>
              <a:rPr lang="en-US" sz="1600" i="0" dirty="0">
                <a:solidFill>
                  <a:schemeClr val="bg1"/>
                </a:solidFill>
                <a:effectLst/>
                <a:latin typeface="Candara Light" panose="020E0502030303020204" pitchFamily="34" charset="0"/>
              </a:rPr>
              <a:t>.  </a:t>
            </a:r>
          </a:p>
          <a:p>
            <a:endParaRPr lang="en-US" sz="1600" i="0" dirty="0">
              <a:solidFill>
                <a:schemeClr val="bg1"/>
              </a:solidFill>
              <a:effectLst/>
              <a:latin typeface="Candara Light" panose="020E0502030303020204" pitchFamily="34" charset="0"/>
            </a:endParaRPr>
          </a:p>
          <a:p>
            <a:endParaRPr lang="en-US" sz="1600" i="0" dirty="0">
              <a:solidFill>
                <a:schemeClr val="bg1"/>
              </a:solidFill>
              <a:effectLst/>
              <a:latin typeface="Candara Light" panose="020E0502030303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05AC88-1E68-9887-F561-5777562B3031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AC774E-3BE4-7323-C14C-7530C541DBA2}"/>
              </a:ext>
            </a:extLst>
          </p:cNvPr>
          <p:cNvSpPr/>
          <p:nvPr/>
        </p:nvSpPr>
        <p:spPr>
          <a:xfrm>
            <a:off x="13038221" y="79127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8E04F-CCF0-F9F3-BF4B-E662CB31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868" y="1339514"/>
            <a:ext cx="2887579" cy="4331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27991-60C9-135A-944C-91B14B6F0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795" y="3166849"/>
            <a:ext cx="2887579" cy="4593518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3ABC6830-6293-E164-A491-BDF1CB966936}"/>
              </a:ext>
            </a:extLst>
          </p:cNvPr>
          <p:cNvSpPr/>
          <p:nvPr/>
        </p:nvSpPr>
        <p:spPr>
          <a:xfrm>
            <a:off x="409074" y="4114800"/>
            <a:ext cx="10808794" cy="1870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i="0" dirty="0">
                <a:solidFill>
                  <a:schemeClr val="bg1"/>
                </a:solidFill>
                <a:effectLst/>
                <a:latin typeface="Candara Light" panose="020E0502030303020204" pitchFamily="34" charset="0"/>
              </a:rPr>
              <a:t>"</a:t>
            </a:r>
            <a:r>
              <a:rPr lang="en-US" sz="1600" i="0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Candara Light" panose="020E0502030303020204" pitchFamily="34" charset="0"/>
              </a:rPr>
              <a:t>Sports Basics" </a:t>
            </a:r>
            <a:r>
              <a:rPr lang="en-US" sz="1600" i="0" dirty="0">
                <a:solidFill>
                  <a:schemeClr val="bg1"/>
                </a:solidFill>
                <a:effectLst/>
                <a:latin typeface="Candara Light" panose="020E0502030303020204" pitchFamily="34" charset="0"/>
              </a:rPr>
              <a:t>is a sports blog company that entered space recently. </a:t>
            </a:r>
          </a:p>
          <a:p>
            <a:endParaRPr lang="en-US" sz="1600" i="0" dirty="0">
              <a:solidFill>
                <a:schemeClr val="bg1"/>
              </a:solidFill>
              <a:effectLst/>
              <a:latin typeface="Candara Light" panose="020E0502030303020204" pitchFamily="34" charset="0"/>
            </a:endParaRPr>
          </a:p>
          <a:p>
            <a:endParaRPr lang="en-US" sz="1600" i="0" dirty="0">
              <a:solidFill>
                <a:schemeClr val="bg1"/>
              </a:solidFill>
              <a:effectLst/>
              <a:latin typeface="Candara Light" panose="020E0502030303020204" pitchFamily="34" charset="0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23694A3C-DD54-6240-16C9-A4FBF06AF909}"/>
              </a:ext>
            </a:extLst>
          </p:cNvPr>
          <p:cNvSpPr/>
          <p:nvPr/>
        </p:nvSpPr>
        <p:spPr>
          <a:xfrm>
            <a:off x="409074" y="5610829"/>
            <a:ext cx="10808794" cy="1870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600" i="0" dirty="0">
              <a:solidFill>
                <a:schemeClr val="bg1"/>
              </a:solidFill>
              <a:effectLst/>
              <a:latin typeface="Candara Light" panose="020E0502030303020204" pitchFamily="34" charset="0"/>
            </a:endParaRPr>
          </a:p>
          <a:p>
            <a:endParaRPr lang="en-US" sz="1600" i="0" dirty="0">
              <a:solidFill>
                <a:schemeClr val="bg1"/>
              </a:solidFill>
              <a:effectLst/>
              <a:latin typeface="Candara Light" panose="020E0502030303020204" pitchFamily="34" charset="0"/>
            </a:endParaRPr>
          </a:p>
          <a:p>
            <a:r>
              <a:rPr lang="en-US" sz="1600" i="0" dirty="0">
                <a:solidFill>
                  <a:schemeClr val="bg1"/>
                </a:solidFill>
                <a:effectLst/>
                <a:latin typeface="Candara Light" panose="020E0502030303020204" pitchFamily="34" charset="0"/>
              </a:rPr>
              <a:t>This </a:t>
            </a:r>
            <a:r>
              <a:rPr lang="en-US" sz="1600" i="0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Candara Light" panose="020E0502030303020204" pitchFamily="34" charset="0"/>
              </a:rPr>
              <a:t>magazine aims </a:t>
            </a:r>
            <a:r>
              <a:rPr lang="en-US" sz="1600" i="0" dirty="0">
                <a:solidFill>
                  <a:schemeClr val="bg1"/>
                </a:solidFill>
                <a:effectLst/>
                <a:latin typeface="Candara Light" panose="020E0502030303020204" pitchFamily="34" charset="0"/>
              </a:rPr>
              <a:t>to provide interesting insights and facts for fans, analysts and </a:t>
            </a:r>
          </a:p>
          <a:p>
            <a:r>
              <a:rPr lang="en-US" sz="1600" i="0" dirty="0">
                <a:solidFill>
                  <a:schemeClr val="bg1"/>
                </a:solidFill>
                <a:effectLst/>
                <a:latin typeface="Candara Light" panose="020E0502030303020204" pitchFamily="34" charset="0"/>
              </a:rPr>
              <a:t>teams based on the </a:t>
            </a:r>
            <a:r>
              <a:rPr lang="en-US" sz="1600" i="0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Candara Light" panose="020E0502030303020204" pitchFamily="34" charset="0"/>
              </a:rPr>
              <a:t>last 3 years' data.</a:t>
            </a:r>
            <a:endParaRPr lang="en-US" sz="1600" dirty="0">
              <a:solidFill>
                <a:schemeClr val="bg1"/>
              </a:solidFill>
              <a:highlight>
                <a:srgbClr val="008000"/>
              </a:highlight>
              <a:latin typeface="Candara Light" panose="020E05020303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40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Project Overview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Objective</a:t>
            </a:r>
            <a:endParaRPr lang="en-US" sz="2200" b="1" dirty="0">
              <a:latin typeface="Perpetua Titling MT" panose="020205020605050208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54422" y="24801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bg1"/>
                </a:solidFill>
              </a:rPr>
              <a:t>Get insights based on Primary and Secondary Analysis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12384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Focus</a:t>
            </a:r>
            <a:endParaRPr lang="en-US" sz="2200" b="1" dirty="0">
              <a:latin typeface="Perpetua Titling MT" panose="020205020605050208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54422" y="38410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batting, bowling and team performance.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48472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711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Datasets</a:t>
            </a:r>
            <a:endParaRPr lang="en-US" sz="2200" b="1" dirty="0">
              <a:latin typeface="Perpetua Titling MT" panose="020205020605050208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54422" y="520196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dim_match_summary, dim_players, fact_batting_summary, and fact_bowling_summary.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Data Techniques</a:t>
            </a:r>
            <a:endParaRPr lang="en-US" sz="2200" b="1" dirty="0">
              <a:latin typeface="Perpetua Titling MT" panose="020205020605050208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754422" y="687181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cleaning, validation, removing duplicates and spaces.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C67FFAB-713F-3D40-F06E-A10F62162070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6337" y="1149496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Primary &amp; Secondary Insights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highlight>
                  <a:srgbClr val="008000"/>
                </a:highlight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Primary Insights</a:t>
            </a: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4" name="Text 2"/>
          <p:cNvSpPr/>
          <p:nvPr/>
        </p:nvSpPr>
        <p:spPr>
          <a:xfrm>
            <a:off x="504738" y="3275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observations from initial data exploration.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574057" y="2889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highlight>
                  <a:srgbClr val="008000"/>
                </a:highlight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Secondary Insights</a:t>
            </a: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7591902" y="32750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analyses and observations based on primary insights.</a:t>
            </a:r>
            <a:endParaRPr lang="en-US" sz="17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E6B6C97-BE96-BC2D-B264-827466C272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30874" y="1870711"/>
            <a:ext cx="2081761" cy="758960"/>
          </a:xfrm>
          <a:prstGeom prst="curvedConnector3">
            <a:avLst>
              <a:gd name="adj1" fmla="val 106639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99D58B0-57ED-B870-25A3-6AA7416F6EB8}"/>
              </a:ext>
            </a:extLst>
          </p:cNvPr>
          <p:cNvCxnSpPr>
            <a:cxnSpLocks/>
          </p:cNvCxnSpPr>
          <p:nvPr/>
        </p:nvCxnSpPr>
        <p:spPr>
          <a:xfrm>
            <a:off x="8432354" y="1870713"/>
            <a:ext cx="2283406" cy="776158"/>
          </a:xfrm>
          <a:prstGeom prst="curvedConnector3">
            <a:avLst>
              <a:gd name="adj1" fmla="val 98476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CB1550A-4F45-4557-6550-E0985FD1E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38" y="4114800"/>
            <a:ext cx="5287113" cy="32770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F4F2A5-5169-3535-3E8B-27EA3AEEE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778" y="4369169"/>
            <a:ext cx="5410955" cy="2495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2081" y="235298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Primary INSIGHTS FOR BATSMEN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5" name="Text 3"/>
          <p:cNvSpPr/>
          <p:nvPr/>
        </p:nvSpPr>
        <p:spPr>
          <a:xfrm>
            <a:off x="9574057" y="2889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1395368" y="2639617"/>
            <a:ext cx="7044600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Top 10 batsmen based on past 3 years total runs scored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00800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Minimum 60 Balls Faced in Each Season</a:t>
            </a: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in a blue shirt with his arms crossed&#10;&#10;AI-generated content may be incorrect.">
            <a:extLst>
              <a:ext uri="{FF2B5EF4-FFF2-40B4-BE49-F238E27FC236}">
                <a16:creationId xmlns:a16="http://schemas.microsoft.com/office/drawing/2014/main" id="{CA8F74C1-7797-DF11-9340-CEE80ED12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605" y="2913479"/>
            <a:ext cx="2935531" cy="2935531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BA5B8272-2E30-91AD-190A-E02EA5C811FD}"/>
              </a:ext>
            </a:extLst>
          </p:cNvPr>
          <p:cNvSpPr/>
          <p:nvPr/>
        </p:nvSpPr>
        <p:spPr>
          <a:xfrm>
            <a:off x="8571055" y="6058735"/>
            <a:ext cx="545662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ShubhmanGill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(1851 – Runs)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D83B77-56EE-1576-C036-D291960D2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085" y="3243454"/>
            <a:ext cx="3760555" cy="38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9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2081" y="235298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Primary INSIGHTS FOR BATSMEN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5" name="Text 3"/>
          <p:cNvSpPr/>
          <p:nvPr/>
        </p:nvSpPr>
        <p:spPr>
          <a:xfrm>
            <a:off x="9574057" y="2889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1598862" y="2878637"/>
            <a:ext cx="6798591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Top 10 batsmen based on past 3 years batting average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00800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Minimum 60 Balls Faced  in Each Season</a:t>
            </a: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BA5B8272-2E30-91AD-190A-E02EA5C811FD}"/>
              </a:ext>
            </a:extLst>
          </p:cNvPr>
          <p:cNvSpPr/>
          <p:nvPr/>
        </p:nvSpPr>
        <p:spPr>
          <a:xfrm>
            <a:off x="8571055" y="6303655"/>
            <a:ext cx="545662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KL Rahul (50.53 – Batting Average)</a:t>
            </a:r>
          </a:p>
        </p:txBody>
      </p:sp>
      <p:pic>
        <p:nvPicPr>
          <p:cNvPr id="11" name="Picture 10" descr="A person with tattoos on his arms&#10;&#10;AI-generated content may be incorrect.">
            <a:extLst>
              <a:ext uri="{FF2B5EF4-FFF2-40B4-BE49-F238E27FC236}">
                <a16:creationId xmlns:a16="http://schemas.microsoft.com/office/drawing/2014/main" id="{0066ACE1-477A-EE5E-E61B-B389D003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243" y="2884537"/>
            <a:ext cx="3334251" cy="3334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4EAFB4-BD52-EF4E-060A-1F2C593C6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142" y="3601542"/>
            <a:ext cx="4183786" cy="39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4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2081" y="235298"/>
            <a:ext cx="8070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erpetua Titling MT" panose="02020502060505020804" pitchFamily="18" charset="0"/>
                <a:ea typeface="Roboto Medium" pitchFamily="34" charset="-122"/>
                <a:cs typeface="Roboto Medium" pitchFamily="34" charset="-120"/>
              </a:rPr>
              <a:t>Primary INSIGHTS FOR BATSMEN</a:t>
            </a:r>
            <a:endParaRPr lang="en-US" sz="4450" dirty="0">
              <a:latin typeface="Perpetua Titling MT" panose="020205020605050208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55526" y="288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5" name="Text 3"/>
          <p:cNvSpPr/>
          <p:nvPr/>
        </p:nvSpPr>
        <p:spPr>
          <a:xfrm>
            <a:off x="9574057" y="2889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highlight>
                <a:srgbClr val="008000"/>
              </a:highlight>
            </a:endParaRPr>
          </a:p>
        </p:txBody>
      </p:sp>
      <p:sp>
        <p:nvSpPr>
          <p:cNvPr id="6" name="Text 4"/>
          <p:cNvSpPr/>
          <p:nvPr/>
        </p:nvSpPr>
        <p:spPr>
          <a:xfrm>
            <a:off x="1969187" y="2571862"/>
            <a:ext cx="6174313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Top 10 batsmen based on past 3 years strike rate</a:t>
            </a:r>
          </a:p>
        </p:txBody>
      </p:sp>
      <p:sp>
        <p:nvSpPr>
          <p:cNvPr id="7" name="Text 5"/>
          <p:cNvSpPr/>
          <p:nvPr/>
        </p:nvSpPr>
        <p:spPr>
          <a:xfrm>
            <a:off x="2430085" y="1033119"/>
            <a:ext cx="9336801" cy="12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00800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Minimum 60 Balls Faced in Each Season</a:t>
            </a:r>
            <a:endParaRPr lang="en-US" sz="1750" dirty="0">
              <a:highlight>
                <a:srgbClr val="008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B2BA4-C478-984F-3528-1965DF3E5CFD}"/>
              </a:ext>
            </a:extLst>
          </p:cNvPr>
          <p:cNvSpPr/>
          <p:nvPr/>
        </p:nvSpPr>
        <p:spPr>
          <a:xfrm>
            <a:off x="12885821" y="7760367"/>
            <a:ext cx="1648326" cy="36290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BA5B8272-2E30-91AD-190A-E02EA5C811FD}"/>
              </a:ext>
            </a:extLst>
          </p:cNvPr>
          <p:cNvSpPr/>
          <p:nvPr/>
        </p:nvSpPr>
        <p:spPr>
          <a:xfrm>
            <a:off x="8571055" y="6303655"/>
            <a:ext cx="5456629" cy="48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Glen Maxwell (161.43 – Strike Rate)</a:t>
            </a:r>
          </a:p>
        </p:txBody>
      </p:sp>
      <p:pic>
        <p:nvPicPr>
          <p:cNvPr id="13" name="Picture 12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9AE53D8C-52E2-FAB9-CF1B-2E78F91D8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563" y="3292490"/>
            <a:ext cx="2962128" cy="29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E2D5BF-EDC6-AE65-0334-D5CF650A2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81" y="3374377"/>
            <a:ext cx="3760239" cy="40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640</Words>
  <Application>Microsoft Office PowerPoint</Application>
  <PresentationFormat>Custom</PresentationFormat>
  <Paragraphs>132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Roboto</vt:lpstr>
      <vt:lpstr>Roboto Bold</vt:lpstr>
      <vt:lpstr>Perpetua Titling MT</vt:lpstr>
      <vt:lpstr>Roboto Medium</vt:lpstr>
      <vt:lpstr>Arial</vt:lpstr>
      <vt:lpstr>Century</vt:lpstr>
      <vt:lpstr>Consolas</vt:lpstr>
      <vt:lpstr>Candara Light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VADLAMUDI ARUN KUMAR</cp:lastModifiedBy>
  <cp:revision>45</cp:revision>
  <cp:lastPrinted>2025-04-17T08:22:13Z</cp:lastPrinted>
  <dcterms:created xsi:type="dcterms:W3CDTF">2025-04-17T05:05:58Z</dcterms:created>
  <dcterms:modified xsi:type="dcterms:W3CDTF">2025-04-19T03:54:05Z</dcterms:modified>
</cp:coreProperties>
</file>